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76" r:id="rId3"/>
    <p:sldId id="277" r:id="rId5"/>
    <p:sldId id="278" r:id="rId6"/>
    <p:sldId id="259" r:id="rId7"/>
    <p:sldId id="269" r:id="rId8"/>
    <p:sldId id="260" r:id="rId9"/>
    <p:sldId id="261" r:id="rId10"/>
    <p:sldId id="265" r:id="rId11"/>
    <p:sldId id="273" r:id="rId12"/>
    <p:sldId id="272" r:id="rId13"/>
    <p:sldId id="266" r:id="rId14"/>
    <p:sldId id="267" r:id="rId15"/>
    <p:sldId id="268" r:id="rId16"/>
    <p:sldId id="274" r:id="rId17"/>
    <p:sldId id="27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2A9B5-A67F-467D-A78D-D98AD060EC62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ECF15-251B-41FD-B6AA-E3F4088325A7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F2887-07BC-4DE7-8A22-BDD681AB20A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51E2C-626C-4B76-9DA6-9D0129354C28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hyperlink" Target="mailto:f74012227@gmail.com" TargetMode="External"/><Relationship Id="rId1" Type="http://schemas.openxmlformats.org/officeDocument/2006/relationships/hyperlink" Target="mailto:illya50947@gmail.com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初階影像處理、嵌入式機器人視覺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及人機互動</a:t>
            </a:r>
            <a:b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zh-TW" sz="36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Homework </a:t>
            </a:r>
            <a:r>
              <a:rPr lang="en-US" altLang="zh-TW" sz="36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lang="zh-TW" sz="36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79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lang="en-US" altLang="zh-TW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lvl="0" algn="l">
              <a:buClr>
                <a:schemeClr val="dk1"/>
              </a:buClr>
              <a:buSzPct val="25000"/>
            </a:pP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 Unicode MS" panose="020B0604020202020204" pitchFamily="34" charset="-120"/>
                <a:cs typeface="Arial Unicode MS" panose="020B0604020202020204" pitchFamily="34" charset="-120"/>
                <a:sym typeface="Arial" panose="020B0604020202020204"/>
              </a:rPr>
              <a:t>                          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林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超</a:t>
            </a:r>
            <a:r>
              <a:rPr lang="zh-TW" altLang="en-US" dirty="0">
                <a:solidFill>
                  <a:schemeClr val="dk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 panose="020B0604020202020204"/>
              </a:rPr>
              <a:t>：</a:t>
            </a:r>
            <a:r>
              <a:rPr lang="en-US" altLang="zh-TW" u="sng" dirty="0" smtClean="0">
                <a:solidFill>
                  <a:schemeClr val="accent5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423838819@qq.com</a:t>
            </a:r>
            <a:endParaRPr lang="zh-TW" sz="2400" b="0" i="0" u="sng" strike="noStrike" cap="none" dirty="0">
              <a:solidFill>
                <a:schemeClr val="accent5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 panose="020B0604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   </a:t>
            </a:r>
            <a:r>
              <a:rPr 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黃梅琇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illya50947@gmail.com</a:t>
            </a:r>
            <a:endParaRPr lang="zh-TW" u="sng" dirty="0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   尹心忠 : </a:t>
            </a:r>
            <a:r>
              <a:rPr lang="zh-TW" u="sng" dirty="0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yinagfa081922@yahoo.com.tw</a:t>
            </a:r>
            <a:endParaRPr lang="zh-TW" u="sng" dirty="0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	   </a:t>
            </a:r>
            <a:r>
              <a:rPr 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吳中銓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 </a:t>
            </a:r>
            <a:r>
              <a:rPr lang="zh-TW" u="sng" dirty="0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f74012227@gmail.com</a:t>
            </a:r>
            <a:endParaRPr lang="zh-TW" u="sng" dirty="0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ffice 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our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15</a:t>
            </a:r>
            <a:r>
              <a:rPr 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:00~17:</a:t>
            </a:r>
            <a:r>
              <a:rPr 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00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Tue.</a:t>
            </a:r>
            <a:endParaRPr lang="zh-TW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0892824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9055" indent="-2599055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4.1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Preprocessing (10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Shape 158"/>
          <p:cNvSpPr txBox="1">
            <a:spLocks noGrp="1"/>
          </p:cNvSpPr>
          <p:nvPr>
            <p:ph type="body" idx="1"/>
          </p:nvPr>
        </p:nvSpPr>
        <p:spPr>
          <a:xfrm>
            <a:off x="838198" y="1524846"/>
            <a:ext cx="11353801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680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讀取影片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tracking_video.mp4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並自行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決定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個追蹤點的 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initial position 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和 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window size</a:t>
            </a:r>
            <a:endParaRPr lang="en-US" altLang="zh-TW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/>
              <a:buAutoNum type="arabicParenR"/>
            </a:pP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(5%) 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將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7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個追蹤點的 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initial position 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和 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window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size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存在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hw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_1.txt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檔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lang="en-US" altLang="zh-TW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/>
              <a:buAutoNum type="arabicParenR"/>
            </a:pP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(5%) 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並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在第一個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frame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上顯示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出來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9343" y="350660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42" y="4722727"/>
            <a:ext cx="876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弧 3"/>
          <p:cNvSpPr/>
          <p:nvPr/>
        </p:nvSpPr>
        <p:spPr>
          <a:xfrm rot="5400000">
            <a:off x="5075136" y="4271986"/>
            <a:ext cx="199248" cy="7022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0799" y="4161438"/>
            <a:ext cx="12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window size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451" r="65863" b="20049"/>
          <a:stretch>
            <a:fillRect/>
          </a:stretch>
        </p:blipFill>
        <p:spPr>
          <a:xfrm>
            <a:off x="5821796" y="4261449"/>
            <a:ext cx="1828625" cy="19220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695851" y="3590368"/>
            <a:ext cx="15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hw3_1.txt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64" y="4063931"/>
            <a:ext cx="3363764" cy="233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184764" y="4070595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184764" y="4070594"/>
            <a:ext cx="8384" cy="66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784258" y="36370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00853" y="44024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9431" y="38196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58" y="3919888"/>
            <a:ext cx="4071181" cy="24364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事先追蹤完整個影片的追蹤點，並將全部的點存在一個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txt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檔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hw3_2.txt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檔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，然後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讀取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(hw3_2.txt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檔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，並將那些點畫在原影片上，並連成一個軌跡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圖</a:t>
            </a:r>
            <a:endParaRPr lang="en-US" altLang="zh-TW" sz="2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6860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Hint: </a:t>
            </a:r>
            <a:r>
              <a:rPr lang="en-US" altLang="zh-TW" sz="2400" dirty="0" err="1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Textbook Chapter 10 (P332 ~ P334)</a:t>
            </a:r>
            <a:endParaRPr lang="en-US" altLang="zh-TW" sz="2400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60975" y="365125"/>
            <a:ext cx="12483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9055" indent="-2599055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4.2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Tracking whole video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(10%) 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320984" y="3414103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37939" y="3386614"/>
            <a:ext cx="12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hw3_2.txt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r="5180" b="13141"/>
          <a:stretch>
            <a:fillRect/>
          </a:stretch>
        </p:blipFill>
        <p:spPr>
          <a:xfrm>
            <a:off x="825001" y="3950897"/>
            <a:ext cx="5124862" cy="2295043"/>
          </a:xfrm>
          <a:prstGeom prst="rect">
            <a:avLst/>
          </a:prstGeom>
        </p:spPr>
      </p:pic>
      <p:pic>
        <p:nvPicPr>
          <p:cNvPr id="11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1858" y="3576433"/>
            <a:ext cx="4362352" cy="264410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7939" y="6322141"/>
            <a:ext cx="92551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solidFill>
                  <a:srgbClr val="FF0000"/>
                </a:solidFill>
              </a:rPr>
              <a:t>※</a:t>
            </a:r>
            <a:r>
              <a:rPr lang="zh-TW" altLang="en-US" sz="1700" dirty="0" smtClean="0">
                <a:solidFill>
                  <a:srgbClr val="FF0000"/>
                </a:solidFill>
              </a:rPr>
              <a:t>追蹤</a:t>
            </a:r>
            <a:r>
              <a:rPr lang="zh-TW" altLang="en-US" sz="1700" dirty="0">
                <a:solidFill>
                  <a:srgbClr val="FF0000"/>
                </a:solidFill>
              </a:rPr>
              <a:t>過程中可能會追蹤失敗，需要重新</a:t>
            </a:r>
            <a:r>
              <a:rPr lang="zh-TW" altLang="en-US" sz="1700" dirty="0" smtClean="0">
                <a:solidFill>
                  <a:srgbClr val="FF0000"/>
                </a:solidFill>
              </a:rPr>
              <a:t>校正，可在某些</a:t>
            </a:r>
            <a:r>
              <a:rPr lang="en-US" altLang="zh-TW" sz="1700" dirty="0" smtClean="0">
                <a:solidFill>
                  <a:srgbClr val="FF0000"/>
                </a:solidFill>
              </a:rPr>
              <a:t>frame</a:t>
            </a:r>
            <a:r>
              <a:rPr lang="zh-TW" altLang="en-US" sz="1700" dirty="0" smtClean="0">
                <a:solidFill>
                  <a:srgbClr val="FF0000"/>
                </a:solidFill>
              </a:rPr>
              <a:t>手動調整點的位置，再重新追蹤</a:t>
            </a:r>
            <a:endParaRPr lang="zh-TW" altLang="en-US" sz="1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839416" y="18864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. (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0%) </a:t>
            </a:r>
            <a:r>
              <a:rPr lang="en-US" altLang="zh-TW" dirty="0">
                <a:latin typeface="+mj-lt"/>
              </a:rPr>
              <a:t>Face Recognition &amp; Detection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 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</a:t>
            </a:r>
            <a:r>
              <a:rPr lang="en-US" altLang="zh-TW" dirty="0"/>
              <a:t>5.1 Face Recognition (</a:t>
            </a:r>
            <a:r>
              <a:rPr lang="en-US" altLang="zh-TW" dirty="0" smtClean="0"/>
              <a:t>10%)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5.2 Face Detection (</a:t>
            </a:r>
            <a:r>
              <a:rPr lang="en-US" altLang="zh-TW" sz="2800" dirty="0" smtClean="0"/>
              <a:t>10%)</a:t>
            </a:r>
            <a:endParaRPr lang="en-US" altLang="zh-TW" sz="2800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5.3 Face Detection + </a:t>
            </a:r>
            <a:r>
              <a:rPr lang="en-US" altLang="zh-TW" sz="2800" dirty="0" smtClean="0"/>
              <a:t>Recognition (10%)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86"/>
          <p:cNvSpPr txBox="1"/>
          <p:nvPr/>
        </p:nvSpPr>
        <p:spPr>
          <a:xfrm>
            <a:off x="838200" y="18002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360680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/>
              <a:t>Given three face images (0.jpg ~ 2.jpg), use </a:t>
            </a:r>
            <a:r>
              <a:rPr lang="en-US" altLang="zh-TW" dirty="0" err="1" smtClean="0"/>
              <a:t>eigenface</a:t>
            </a:r>
            <a:r>
              <a:rPr lang="en-US" altLang="zh-TW" dirty="0" smtClean="0"/>
              <a:t> to </a:t>
            </a:r>
            <a:r>
              <a:rPr lang="en-US" altLang="zh-TW" dirty="0"/>
              <a:t>recognize the faces </a:t>
            </a:r>
            <a:endParaRPr lang="en-US" altLang="zh-TW" dirty="0"/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1) (</a:t>
            </a:r>
            <a:r>
              <a:rPr lang="en-US" altLang="zh-TW" dirty="0"/>
              <a:t>5%) Show the result of the mean </a:t>
            </a:r>
            <a:r>
              <a:rPr lang="en-US" altLang="zh-TW" dirty="0" smtClean="0"/>
              <a:t>face</a:t>
            </a:r>
            <a:endParaRPr lang="en-US" altLang="zh-TW" dirty="0" smtClean="0"/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2) (5%) Given a test image (test.jpg), show the name of the person on 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console </a:t>
            </a:r>
            <a:endParaRPr lang="en-US" altLang="zh-TW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 window  </a:t>
            </a:r>
            <a:endParaRPr lang="en-US" altLang="zh-TW" dirty="0" smtClean="0"/>
          </a:p>
          <a:p>
            <a:pPr marL="3587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/>
              <a:t>Hint: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(ref. : opencv2refman_2.4.7.pdf) ref. P681 ~ P743</a:t>
            </a:r>
            <a:endParaRPr lang="en-US" altLang="zh-TW" sz="2400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latin typeface="Arial" panose="020B0604020202020204"/>
                <a:cs typeface="Arial" panose="020B0604020202020204"/>
                <a:sym typeface="Arial" panose="020B0604020202020204"/>
              </a:rPr>
              <a:t>        </a:t>
            </a:r>
            <a:r>
              <a:rPr lang="zh-TW" altLang="en-US" sz="2400" dirty="0" smtClean="0">
                <a:latin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TW" sz="2400" dirty="0" smtClean="0">
                <a:sym typeface="Arial" panose="020B0604020202020204"/>
              </a:rPr>
              <a:t>class </a:t>
            </a:r>
            <a:r>
              <a:rPr lang="en-US" altLang="zh-TW" sz="2400" dirty="0" err="1" smtClean="0"/>
              <a:t>FaceRecognizer</a:t>
            </a:r>
            <a:endParaRPr lang="en-US" altLang="zh-TW" sz="2400" dirty="0" smtClean="0"/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Output </a:t>
            </a:r>
            <a:r>
              <a:rPr lang="en-US" altLang="zh-TW" sz="2400" dirty="0"/>
              <a:t>format:</a:t>
            </a:r>
            <a:endParaRPr lang="en-US" sz="2400" dirty="0" smtClean="0"/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Face Recognition (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 dirty="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09" y="471031"/>
            <a:ext cx="809989" cy="9719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1" y="471031"/>
            <a:ext cx="810000" cy="972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00" y="471031"/>
            <a:ext cx="810000" cy="97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21550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0.jpg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892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252498" y="38478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29144" y="1517848"/>
            <a:ext cx="120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Harry Potter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388550" y="1514941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989901" y="1504053"/>
            <a:ext cx="141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Ron </a:t>
            </a:r>
            <a:r>
              <a:rPr lang="en-US" altLang="zh-TW" dirty="0" smtClean="0">
                <a:solidFill>
                  <a:srgbClr val="FF0000"/>
                </a:solidFill>
              </a:rPr>
              <a:t>Weasley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11" y="4885910"/>
            <a:ext cx="1540896" cy="1768454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686492" y="4642407"/>
            <a:ext cx="84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test.jpg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4" y="4962786"/>
            <a:ext cx="1301958" cy="156234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6898080" y="64284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training data:</a:t>
            </a:r>
            <a:br>
              <a:rPr lang="en-US" altLang="zh-TW" sz="1800" dirty="0" smtClean="0">
                <a:solidFill>
                  <a:srgbClr val="FF0000"/>
                </a:solidFill>
              </a:rPr>
            </a:br>
            <a:r>
              <a:rPr lang="en-US" altLang="zh-TW" sz="1800" dirty="0" smtClean="0">
                <a:solidFill>
                  <a:srgbClr val="FF0000"/>
                </a:solidFill>
              </a:rPr>
              <a:t> 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98889" y="4593715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test data: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r>
              <a:rPr lang="en-US" altLang="zh-TW" sz="1800" dirty="0" smtClean="0">
                <a:solidFill>
                  <a:srgbClr val="FF0000"/>
                </a:solidFill>
              </a:rPr>
              <a:t>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7043" b="84291"/>
          <a:stretch>
            <a:fillRect/>
          </a:stretch>
        </p:blipFill>
        <p:spPr>
          <a:xfrm>
            <a:off x="8087378" y="5286319"/>
            <a:ext cx="3819207" cy="967637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6321747" y="6484888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5.2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Face Detection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680" lvl="0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Given a image (face.jpg),  detect the faces on the image</a:t>
            </a:r>
            <a:r>
              <a:rPr lang="zh-TW" altLang="en-US" dirty="0" smtClean="0"/>
              <a:t> </a:t>
            </a:r>
            <a:r>
              <a:rPr lang="en-US" altLang="zh-TW" dirty="0"/>
              <a:t>by using </a:t>
            </a:r>
            <a:r>
              <a:rPr lang="en-US" altLang="zh-TW" dirty="0" smtClean="0">
                <a:solidFill>
                  <a:schemeClr val="tx1"/>
                </a:solidFill>
              </a:rPr>
              <a:t>Adaboost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1) (</a:t>
            </a:r>
            <a:r>
              <a:rPr lang="en-US" altLang="zh-TW" dirty="0">
                <a:solidFill>
                  <a:schemeClr val="tx1"/>
                </a:solidFill>
              </a:rPr>
              <a:t>5%) Output the number of faces detected on the console window </a:t>
            </a:r>
            <a:endParaRPr lang="en-US" altLang="zh-TW" dirty="0">
              <a:solidFill>
                <a:schemeClr val="tx1"/>
              </a:solidFill>
            </a:endParaRPr>
          </a:p>
          <a:p>
            <a:pPr marL="720725" lvl="1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2) </a:t>
            </a:r>
            <a:r>
              <a:rPr lang="en-US" altLang="zh-TW" dirty="0">
                <a:solidFill>
                  <a:schemeClr val="tx1"/>
                </a:solidFill>
              </a:rPr>
              <a:t>(5%) Draw a rectangle on each face, and show the </a:t>
            </a:r>
            <a:r>
              <a:rPr lang="en-US" altLang="zh-TW" dirty="0" smtClean="0">
                <a:solidFill>
                  <a:schemeClr val="tx1"/>
                </a:solidFill>
              </a:rPr>
              <a:t>result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Hint</a:t>
            </a:r>
            <a:r>
              <a:rPr lang="en-US" altLang="zh-TW" sz="2400" dirty="0"/>
              <a:t>: </a:t>
            </a: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(ref. : opencv2refman_2.4.7.pdf) ref.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P447 </a:t>
            </a: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~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P453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           </a:t>
            </a:r>
            <a:r>
              <a:rPr lang="en-US" sz="2400" dirty="0" smtClean="0">
                <a:solidFill>
                  <a:schemeClr val="tx1"/>
                </a:solidFill>
              </a:rPr>
              <a:t>class </a:t>
            </a:r>
            <a:r>
              <a:rPr lang="en-US" sz="2400" dirty="0" err="1" smtClean="0">
                <a:solidFill>
                  <a:schemeClr val="tx1"/>
                </a:solidFill>
              </a:rPr>
              <a:t>CascadeClassifier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sz="2400" dirty="0" smtClean="0"/>
              <a:t>Output format:</a:t>
            </a:r>
            <a:endParaRPr lang="en-US" sz="2400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95" y="3965401"/>
            <a:ext cx="3453705" cy="28449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03" y="4649280"/>
            <a:ext cx="4359633" cy="13033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88455" y="303992"/>
            <a:ext cx="10515599" cy="1325562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5.3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Face Detection + Recognition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%)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680" lvl="0" indent="-360680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Use the result of detected faces in 5.2, and recognize them.</a:t>
            </a:r>
            <a:endParaRPr lang="en-US" altLang="zh-TW" dirty="0" smtClean="0"/>
          </a:p>
          <a:p>
            <a:pPr marL="720725" lvl="1" indent="-36068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1) (10%) Show the name of each person. </a:t>
            </a:r>
            <a:endParaRPr lang="en-US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</a:t>
            </a:r>
            <a:r>
              <a:rPr lang="zh-TW" altLang="en-US" dirty="0" smtClean="0"/>
              <a:t> </a:t>
            </a:r>
            <a:r>
              <a:rPr lang="en-US" altLang="zh-TW" sz="2400" dirty="0" smtClean="0"/>
              <a:t>Output </a:t>
            </a:r>
            <a:r>
              <a:rPr lang="en-US" altLang="zh-TW" sz="2400" dirty="0"/>
              <a:t>format</a:t>
            </a:r>
            <a:r>
              <a:rPr lang="en-US" altLang="zh-TW" sz="2400" dirty="0" smtClean="0"/>
              <a:t>:</a:t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/>
          <a:stretch>
            <a:fillRect/>
          </a:stretch>
        </p:blipFill>
        <p:spPr>
          <a:xfrm>
            <a:off x="3599879" y="3357153"/>
            <a:ext cx="4092749" cy="33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192318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zh-TW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注意事項</a:t>
            </a:r>
            <a:r>
              <a:rPr lang="zh-TW" altLang="en-US" dirty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一</a:t>
            </a:r>
            <a:endParaRPr lang="zh-TW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8200" y="599648"/>
            <a:ext cx="11222100" cy="564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Noto Sans Symbols"/>
              <a:buNone/>
            </a:pPr>
            <a:r>
              <a:rPr lang="en-US" b="0" i="0" u="none" strike="noStrike" cap="none" dirty="0" smtClean="0">
                <a:solidFill>
                  <a:srgbClr val="CC66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b="0" i="0" u="none" strike="noStrike" cap="none" dirty="0">
              <a:solidFill>
                <a:srgbClr val="CC66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嚴禁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抄襲!! 發現兩份一樣則兩份都以零分計算</a:t>
            </a:r>
            <a:endParaRPr lang="zh-TW" sz="2400" b="0" i="0" u="none" strike="noStrike" cap="none" dirty="0">
              <a:solidFill>
                <a:srgbClr val="CC66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若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批改時不能執行，一週內自行來實驗室demo，否則以零分計算!!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!</a:t>
            </a:r>
            <a:endParaRPr lang="en-US" altLang="zh-TW" sz="2400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zh-TW" sz="2400" b="0" i="0" u="none" strike="noStrike" cap="none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Deadline 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=&gt; 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 </a:t>
            </a:r>
            <a:r>
              <a:rPr lang="zh-TW" sz="2400" b="0" i="0" u="none" strike="noStrike" cap="none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 </a:t>
            </a:r>
            <a:r>
              <a:rPr lang="en-US" altLang="zh-TW" sz="2400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18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三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 </a:t>
            </a:r>
            <a:r>
              <a:rPr lang="zh-TW" altLang="en-US" sz="2400" b="1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中午</a:t>
            </a:r>
            <a:r>
              <a:rPr lang="en-US" altLang="zh-TW" sz="2400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12</a:t>
            </a:r>
            <a:r>
              <a:rPr lang="zh-TW" sz="2400" b="0" i="0" u="none" strike="noStrike" cap="none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r>
              <a:rPr lang="en-US" altLang="zh-TW" sz="2400" dirty="0" smtClean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00</a:t>
            </a:r>
            <a:endParaRPr lang="zh-TW" sz="2400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5305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en-US" altLang="zh-TW" sz="2400" b="0" i="0" u="none" strike="noStrike" cap="none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zh-TW" altLang="en-US" sz="2400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不接受補交，遲交一律</a:t>
            </a:r>
            <a:r>
              <a:rPr lang="en-US" altLang="zh-TW" sz="2400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</a:t>
            </a:r>
            <a:r>
              <a:rPr lang="zh-TW" altLang="en-US" sz="2400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分</a:t>
            </a:r>
            <a:endParaRPr lang="en-US" altLang="zh-TW" sz="2400" dirty="0" smtClean="0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endParaRPr lang="zh-TW" sz="2400" dirty="0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作業</a:t>
            </a:r>
            <a:r>
              <a:rPr lang="zh-TW" sz="2400" b="0" i="0" u="none" strike="noStrike" cap="none" dirty="0">
                <a:solidFill>
                  <a:srgbClr val="CC66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上傳位置 =&gt; 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140.116.154.1 -&gt; Upload/Homework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altLang="zh-TW" sz="2400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OpenCv_Hw</a:t>
            </a:r>
            <a:r>
              <a:rPr lang="en-US" altLang="zh-TW" sz="2400" dirty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lang="zh-TW" sz="2400" b="0" i="0" u="none" strike="noStrike" cap="none" dirty="0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49580" marR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帳號</a:t>
            </a:r>
            <a:r>
              <a:rPr lang="zh-TW" sz="2400" b="0" i="0" u="none" strike="noStrike" cap="none" dirty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:OpenCv 密碼: </a:t>
            </a:r>
            <a:r>
              <a:rPr lang="zh-TW" sz="2400" b="0" i="0" u="none" strike="noStrike" cap="none" dirty="0" smtClean="0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</a:t>
            </a:r>
            <a:endParaRPr lang="zh-TW" sz="2400" b="0" i="0" u="none" strike="noStrike" cap="none" dirty="0">
              <a:solidFill>
                <a:srgbClr val="0000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繳交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格式</a:t>
            </a:r>
            <a:endParaRPr lang="zh-TW"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35305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檔名：H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</a:t>
            </a: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_</a:t>
            </a: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學號_名字_版本.rar</a:t>
            </a:r>
            <a:endParaRPr lang="zh-TW"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  </a:t>
            </a:r>
            <a:r>
              <a:rPr lang="zh-TW" sz="7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Ex: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Hw</a:t>
            </a: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_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F71234567_林小明_v1.rar</a:t>
            </a:r>
            <a:endParaRPr lang="zh-TW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4958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en-US" altLang="zh-TW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內容：</a:t>
            </a:r>
            <a:r>
              <a:rPr lang="zh-TW" b="0" i="0" u="none" strike="noStrike" cap="none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整個專案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(含圖片和影片)</a:t>
            </a:r>
            <a:b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altLang="zh-TW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</a:t>
            </a:r>
            <a:r>
              <a:rPr lang="zh-TW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但是不要把Debug資料夾也裝進來這樣檔案很大)</a:t>
            </a:r>
            <a:endParaRPr lang="zh-TW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25000"/>
              <a:buFont typeface="Arial" panose="020B0604020202020204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    </a:t>
            </a:r>
            <a:endParaRPr lang="zh-TW"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zh-TW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2.4.7 is on ftp </a:t>
            </a:r>
            <a:endParaRPr lang="en-US" sz="28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Visual Studio 2012 is on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http://www.cc.ncku.edu.tw/download/</a:t>
            </a:r>
            <a:endParaRPr lang="en-US" sz="2400" b="0" i="0" u="sng" strike="noStrike" cap="none" dirty="0">
              <a:solidFill>
                <a:schemeClr val="hlink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Shape 90"/>
          <p:cNvSpPr txBox="1"/>
          <p:nvPr/>
        </p:nvSpPr>
        <p:spPr>
          <a:xfrm>
            <a:off x="838200" y="192318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buSzPct val="25000"/>
            </a:pPr>
            <a:r>
              <a:rPr 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注意事項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二</a:t>
            </a:r>
            <a:endParaRPr lang="zh-TW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Homework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Resources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r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Shape 116"/>
          <p:cNvSpPr txBox="1"/>
          <p:nvPr/>
        </p:nvSpPr>
        <p:spPr>
          <a:xfrm>
            <a:off x="838200" y="1669950"/>
            <a:ext cx="11092543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8" indent="-457200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Folder  </a:t>
            </a:r>
            <a:r>
              <a:rPr lang="en-US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“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atabase”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includes image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plane1.jpg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plane2.jpg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0.jpg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</a:t>
            </a:r>
            <a:r>
              <a:rPr lang="en-US" altLang="zh-TW" sz="2800" dirty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test.jpg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and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face.jpg 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; video files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bgSub_video.mp4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tracking_video.mp4 </a:t>
            </a:r>
            <a:r>
              <a:rPr lang="en-US" altLang="zh-TW" sz="2800" dirty="0" smtClean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;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xml file </a:t>
            </a:r>
            <a:r>
              <a:rPr lang="en-US" altLang="zh-TW" sz="2800" dirty="0" smtClean="0">
                <a:solidFill>
                  <a:schemeClr val="accent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haarcascade_frontalface_alt.xml</a:t>
            </a:r>
            <a:r>
              <a:rPr lang="en-US" altLang="zh-TW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altLang="zh-TW" sz="2800" dirty="0" smtClean="0">
              <a:solidFill>
                <a:schemeClr val="accent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altLang="zh-TW" sz="2800" dirty="0" smtClean="0">
              <a:solidFill>
                <a:schemeClr val="accent5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8" indent="-228600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03177" y="6420669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Folder “database”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26193" y="6420668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Folder “hw3”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77" y="3623092"/>
            <a:ext cx="5805577" cy="27001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99" y="3623092"/>
            <a:ext cx="5452973" cy="2700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Grading: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337945"/>
            <a:ext cx="10515599" cy="5389426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1. </a:t>
            </a:r>
            <a:r>
              <a:rPr lang="en-US" altLang="zh-TW" sz="2400" dirty="0" smtClean="0">
                <a:solidFill>
                  <a:srgbClr val="FF0000"/>
                </a:solidFill>
              </a:rPr>
              <a:t>(10%) </a:t>
            </a:r>
            <a:r>
              <a:rPr lang="en-US" altLang="zh-TW" sz="2400" dirty="0" smtClean="0"/>
              <a:t>Homework Format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2.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 smtClean="0"/>
              <a:t>SIFT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3.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 smtClean="0"/>
              <a:t>Background Subtraction</a:t>
            </a:r>
            <a:endParaRPr lang="en-US" altLang="zh-TW" sz="2400" dirty="0" smtClean="0"/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4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 </a:t>
            </a:r>
            <a:r>
              <a:rPr lang="en-US" altLang="zh-TW" sz="2400" dirty="0">
                <a:solidFill>
                  <a:schemeClr val="tx1"/>
                </a:solidFill>
              </a:rPr>
              <a:t>Optical Flow tracking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4.1 </a:t>
            </a:r>
            <a:r>
              <a:rPr lang="en-US" altLang="zh-TW" sz="2000" dirty="0" smtClean="0"/>
              <a:t>Preprocessing (10%)</a:t>
            </a: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4.2 Tracking whole </a:t>
            </a:r>
            <a:r>
              <a:rPr lang="en-US" altLang="zh-TW" sz="2000" dirty="0" smtClean="0"/>
              <a:t>video (10%)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5</a:t>
            </a:r>
            <a:r>
              <a:rPr lang="en-US" altLang="zh-TW" sz="2400" dirty="0" smtClean="0"/>
              <a:t>. </a:t>
            </a:r>
            <a:r>
              <a:rPr lang="en-US" altLang="zh-TW" sz="2400" dirty="0" smtClean="0">
                <a:solidFill>
                  <a:srgbClr val="FF0000"/>
                </a:solidFill>
              </a:rPr>
              <a:t>(30%) </a:t>
            </a:r>
            <a:r>
              <a:rPr lang="en-US" altLang="zh-TW" sz="2400" dirty="0" smtClean="0"/>
              <a:t>Face Recognition &amp; Detection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5.1 Face Recognition 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10%)</a:t>
            </a: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5.2 Face Detection (10%)</a:t>
            </a: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5.3 Face Detection + Recognition 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10%)</a:t>
            </a:r>
            <a:endParaRPr lang="en-US" altLang="zh-TW" sz="2000" dirty="0"/>
          </a:p>
          <a:p>
            <a:pPr marL="609600" lvl="1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 marL="609600" lvl="1" indent="0">
              <a:lnSpc>
                <a:spcPct val="100000"/>
              </a:lnSpc>
              <a:buNone/>
            </a:pP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TW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(10%)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Homework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ormat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38200" y="1669950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MFC </a:t>
            </a: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實作下方介面</a:t>
            </a:r>
            <a:endParaRPr lang="en-US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>
            <a:fillRect/>
          </a:stretch>
        </p:blipFill>
        <p:spPr>
          <a:xfrm>
            <a:off x="2976833" y="2562044"/>
            <a:ext cx="6238331" cy="3976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200" y="373076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TW" dirty="0" smtClean="0"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2.</a:t>
            </a:r>
            <a:r>
              <a:rPr lang="zh-TW" altLang="en-US" dirty="0" smtClean="0"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TW" dirty="0" smtClean="0">
                <a:latin typeface="+mj-lt"/>
              </a:rPr>
              <a:t>(</a:t>
            </a:r>
            <a:r>
              <a:rPr lang="en-US" altLang="zh-TW" dirty="0">
                <a:latin typeface="+mj-lt"/>
              </a:rPr>
              <a:t>20%) SIFT</a:t>
            </a:r>
            <a:endParaRPr lang="en-US" sz="4400" b="0" i="0" u="none" strike="noStrike" cap="none" dirty="0">
              <a:solidFill>
                <a:schemeClr val="dk1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838200" y="1476004"/>
            <a:ext cx="11011421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680" lvl="0" indent="-3606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 points on the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two 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images (plane1.jpg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plane2.jpg)</a:t>
            </a:r>
            <a:endParaRPr lang="en-US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725" lvl="1" indent="-360680" defTabSz="-63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/>
              <a:buAutoNum type="arabicParenR"/>
              <a:tabLst>
                <a:tab pos="720725" algn="l"/>
              </a:tabLst>
            </a:pP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(15%) Draw every feature point on the two images and show the result</a:t>
            </a:r>
            <a:endParaRPr lang="en-US" altLang="zh-TW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725" lvl="1" indent="-360680" defTabSz="-63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/>
              <a:buAutoNum type="arabicParenR"/>
              <a:tabLst>
                <a:tab pos="1073150" algn="l"/>
              </a:tabLst>
            </a:pP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(5%)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Output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number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of feature points of each image on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the console window </a:t>
            </a:r>
            <a:endParaRPr lang="en-US" dirty="0" smtClean="0"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Hint </a:t>
            </a: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(ref. : opencv2refman_2.4.7.pdf) ref.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P663 ~ P670</a:t>
            </a:r>
            <a:endParaRPr lang="en-US" altLang="zh-TW" sz="2400" dirty="0" smtClean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587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</a:t>
            </a:r>
            <a:r>
              <a:rPr lang="en-US" altLang="zh-TW" sz="2400" dirty="0" err="1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SiftFeatureDetector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en-US" altLang="zh-TW" sz="2400" dirty="0" err="1" smtClean="0">
                <a:latin typeface="+mj-lt"/>
              </a:rPr>
              <a:t>drawKeypoints</a:t>
            </a:r>
            <a:endParaRPr lang="en-US" altLang="zh-TW" sz="2400" dirty="0"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lvl="0" indent="-228600">
              <a:lnSpc>
                <a:spcPct val="150000"/>
              </a:lnSpc>
              <a:spcBef>
                <a:spcPts val="0"/>
              </a:spcBef>
            </a:pPr>
            <a:endParaRPr lang="en-US" sz="2800" b="0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 dirty="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5325" y="4562725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</a:t>
            </a:r>
            <a:r>
              <a:rPr lang="zh-TW" altLang="en-US" sz="1800" dirty="0">
                <a:solidFill>
                  <a:srgbClr val="FF0000"/>
                </a:solidFill>
              </a:rPr>
              <a:t>圖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83"/>
          <a:stretch>
            <a:fillRect/>
          </a:stretch>
        </p:blipFill>
        <p:spPr>
          <a:xfrm>
            <a:off x="1804308" y="4672931"/>
            <a:ext cx="3110592" cy="20958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2"/>
          <a:stretch>
            <a:fillRect/>
          </a:stretch>
        </p:blipFill>
        <p:spPr>
          <a:xfrm>
            <a:off x="5213472" y="4672931"/>
            <a:ext cx="3098555" cy="207210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1" y="5214860"/>
            <a:ext cx="3345851" cy="722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0762754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680" lvl="0" indent="-360680">
              <a:lnSpc>
                <a:spcPct val="150000"/>
              </a:lnSpc>
              <a:spcBef>
                <a:spcPts val="0"/>
              </a:spcBef>
            </a:pPr>
            <a:r>
              <a:rPr lang="zh-TW" altLang="en-US" sz="28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讀取影片 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bgSub_video.mp4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並提</a:t>
            </a:r>
            <a:r>
              <a:rPr lang="zh-TW" alt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取</a:t>
            </a:r>
            <a:r>
              <a:rPr lang="zh-TW" alt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出該影片的 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foreground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725" lvl="1" indent="-36068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1) (</a:t>
            </a:r>
            <a:r>
              <a:rPr lang="en-US" altLang="zh-TW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%) 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在兩個視窗分別播放原影片以及提取出 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foreground</a:t>
            </a:r>
            <a:r>
              <a:rPr lang="zh-TW" altLang="en-US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的影片 </a:t>
            </a:r>
            <a:endParaRPr lang="en-US" altLang="zh-TW" sz="2000" dirty="0">
              <a:ea typeface="Arial" panose="020B0604020202020204"/>
              <a:cs typeface="Arial" panose="020B0604020202020204"/>
            </a:endParaRPr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Hint : (</a:t>
            </a:r>
            <a:r>
              <a:rPr lang="en-US" altLang="zh-TW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ref. :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opencv2refman_2.4.7.pdf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</a:t>
            </a:r>
            <a:r>
              <a:rPr lang="en-US" altLang="zh-TW" sz="2400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ref. P372 ~ P376</a:t>
            </a:r>
            <a:endParaRPr lang="en-US" altLang="zh-TW" sz="2400" b="0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9055" lvl="0" indent="-2599055">
              <a:buSzPct val="25000"/>
            </a:pP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(</a:t>
            </a:r>
            <a:r>
              <a:rPr lang="en-US" dirty="0" smtClean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20%) </a:t>
            </a:r>
            <a:r>
              <a:rPr lang="en-US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Background Subtraction </a:t>
            </a:r>
            <a:endParaRPr lang="en-US" sz="44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 dirty="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38198" y="3894799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</a:rPr>
              <a:t>示意影片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18675" y="4079465"/>
            <a:ext cx="8709329" cy="252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. (20%) </a:t>
            </a:r>
            <a:r>
              <a:rPr lang="en-US" altLang="zh-TW" dirty="0"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Optical Flow tracking</a:t>
            </a:r>
            <a:endParaRPr lang="en-US" dirty="0">
              <a:latin typeface="+mj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4.1 Preprocessing (10%)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4.2 Tracking whole video (</a:t>
            </a:r>
            <a:r>
              <a:rPr lang="en-US" altLang="zh-TW" sz="2800" dirty="0" smtClean="0"/>
              <a:t>10%)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3265</Words>
  <Application>WPS 演示</Application>
  <PresentationFormat>寬螢幕</PresentationFormat>
  <Paragraphs>201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Arial</vt:lpstr>
      <vt:lpstr>Calibri</vt:lpstr>
      <vt:lpstr>Arial Unicode MS</vt:lpstr>
      <vt:lpstr>Noto Sans Symbols</vt:lpstr>
      <vt:lpstr>微软雅黑</vt:lpstr>
      <vt:lpstr>PMingLiU</vt:lpstr>
      <vt:lpstr>Segoe Print</vt:lpstr>
      <vt:lpstr>Office 佈景主題</vt:lpstr>
      <vt:lpstr>初階影像處理、嵌入式機器人視覺 及人機互動  Homework 3</vt:lpstr>
      <vt:lpstr>注意事項一</vt:lpstr>
      <vt:lpstr>PowerPoint 演示文稿</vt:lpstr>
      <vt:lpstr>Homework Resources</vt:lpstr>
      <vt:lpstr>Grading:</vt:lpstr>
      <vt:lpstr>1. (10%) Homework Format</vt:lpstr>
      <vt:lpstr>2. (20%) SIFT</vt:lpstr>
      <vt:lpstr>3. (20%) Background Subtraction </vt:lpstr>
      <vt:lpstr>4. (20%) Optical Flow tracking</vt:lpstr>
      <vt:lpstr>4.1 Preprocessing (10%)</vt:lpstr>
      <vt:lpstr>4.2 Tracking whole video (10%) </vt:lpstr>
      <vt:lpstr>5. (30%) Face Recognition &amp; Detection </vt:lpstr>
      <vt:lpstr>5.1 Face Recognition (10%)</vt:lpstr>
      <vt:lpstr>5.2 Face Detection (10%)</vt:lpstr>
      <vt:lpstr>5.3 Face Detection + Recognition (10%)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W</cp:lastModifiedBy>
  <cp:revision>210</cp:revision>
  <dcterms:created xsi:type="dcterms:W3CDTF">2017-01-16T11:26:56Z</dcterms:created>
  <dcterms:modified xsi:type="dcterms:W3CDTF">2017-01-16T16:02:05Z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